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7.xml" ContentType="application/vnd.openxmlformats-officedocument.drawingml.chart+xml"/>
  <Override PartName="/ppt/slideMasters/slideMaster6.xml" ContentType="application/vnd.openxmlformats-officedocument.presentationml.slideMaster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  <p:sldMasterId id="2147483756" r:id="rId6"/>
  </p:sldMasterIdLst>
  <p:handoutMasterIdLst>
    <p:handoutMasterId r:id="rId21"/>
  </p:handoutMasterIdLst>
  <p:sldIdLst>
    <p:sldId id="256" r:id="rId7"/>
    <p:sldId id="257" r:id="rId8"/>
    <p:sldId id="258" r:id="rId9"/>
    <p:sldId id="259" r:id="rId10"/>
    <p:sldId id="264" r:id="rId11"/>
    <p:sldId id="265" r:id="rId12"/>
    <p:sldId id="269" r:id="rId13"/>
    <p:sldId id="266" r:id="rId14"/>
    <p:sldId id="267" r:id="rId15"/>
    <p:sldId id="268" r:id="rId16"/>
    <p:sldId id="262" r:id="rId17"/>
    <p:sldId id="260" r:id="rId18"/>
    <p:sldId id="261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Sheet1!$B$1:$B$3</c:f>
              <c:strCache>
                <c:ptCount val="3"/>
                <c:pt idx="0">
                  <c:v>Да</c:v>
                </c:pt>
                <c:pt idx="1">
                  <c:v>Делимично</c:v>
                </c:pt>
                <c:pt idx="2">
                  <c:v>Не</c:v>
                </c:pt>
              </c:strCache>
            </c:strRef>
          </c:cat>
          <c:val>
            <c:numRef>
              <c:f>Sheet1!$A$1:$A$3</c:f>
              <c:numCache>
                <c:formatCode>0.00%</c:formatCode>
                <c:ptCount val="3"/>
                <c:pt idx="0">
                  <c:v>0.53800000000000003</c:v>
                </c:pt>
                <c:pt idx="1">
                  <c:v>0.33800000000000036</c:v>
                </c:pt>
                <c:pt idx="2">
                  <c:v>0.12300000000000005</c:v>
                </c:pt>
              </c:numCache>
            </c:numRef>
          </c:val>
        </c:ser>
        <c:dLbls/>
        <c:firstSliceAng val="0"/>
      </c:pieChart>
    </c:plotArea>
    <c:legend>
      <c:legendPos val="l"/>
      <c:layout>
        <c:manualLayout>
          <c:xMode val="edge"/>
          <c:yMode val="edge"/>
          <c:x val="0"/>
          <c:y val="0.41604433480195074"/>
          <c:w val="0.19271673007168144"/>
          <c:h val="0.32619776166972675"/>
        </c:manualLayout>
      </c:layout>
      <c:txPr>
        <a:bodyPr/>
        <a:lstStyle/>
        <a:p>
          <a:pPr rtl="0">
            <a:defRPr sz="16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 algn="ctr"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6.3470614943595433E-2"/>
                  <c:y val="-9.651534334224241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LeaderLines val="1"/>
          </c:dLbls>
          <c:cat>
            <c:strRef>
              <c:f>Sheet2!$B$1:$B$3</c:f>
              <c:strCache>
                <c:ptCount val="3"/>
                <c:pt idx="0">
                  <c:v>Да</c:v>
                </c:pt>
                <c:pt idx="1">
                  <c:v>Не </c:v>
                </c:pt>
                <c:pt idx="2">
                  <c:v>Делимично</c:v>
                </c:pt>
              </c:strCache>
            </c:strRef>
          </c:cat>
          <c:val>
            <c:numRef>
              <c:f>Sheet2!$A$1:$A$3</c:f>
              <c:numCache>
                <c:formatCode>0.00%</c:formatCode>
                <c:ptCount val="3"/>
                <c:pt idx="0">
                  <c:v>0.58499999999999996</c:v>
                </c:pt>
                <c:pt idx="1">
                  <c:v>4.5999999999999999E-2</c:v>
                </c:pt>
                <c:pt idx="2">
                  <c:v>0.36900000000000027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79357492194742563"/>
          <c:y val="0.38008087632669135"/>
          <c:w val="0.19727702583136228"/>
          <c:h val="0.18114772149408093"/>
        </c:manualLayout>
      </c:layout>
      <c:txPr>
        <a:bodyPr/>
        <a:lstStyle/>
        <a:p>
          <a:pPr rtl="0">
            <a:defRPr b="1"/>
          </a:pPr>
          <a:endParaRPr lang="en-US"/>
        </a:p>
      </c:txPr>
    </c:legend>
    <c:plotVisOnly val="1"/>
    <c:dispBlanksAs val="zero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учитељица</c:v>
          </c:tx>
          <c:dLbls>
            <c:dLbl>
              <c:idx val="0"/>
              <c:layout>
                <c:manualLayout>
                  <c:x val="3.08641975308642E-3"/>
                  <c:y val="-3.9284457252522817E-2"/>
                </c:manualLayout>
              </c:layout>
              <c:showVal val="1"/>
            </c:dLbl>
            <c:showVal val="1"/>
          </c:dLbls>
          <c:val>
            <c:numRef>
              <c:f>Sheet1!$A$7</c:f>
              <c:numCache>
                <c:formatCode>0.00%</c:formatCode>
                <c:ptCount val="1"/>
                <c:pt idx="0">
                  <c:v>0.6150000000000001</c:v>
                </c:pt>
              </c:numCache>
            </c:numRef>
          </c:val>
        </c:ser>
        <c:ser>
          <c:idx val="1"/>
          <c:order val="1"/>
          <c:tx>
            <c:v>учионица</c:v>
          </c:tx>
          <c:dLbls>
            <c:dLbl>
              <c:idx val="0"/>
              <c:layout>
                <c:manualLayout>
                  <c:x val="1.0802469135802472E-2"/>
                  <c:y val="-3.9284457252522831E-2"/>
                </c:manualLayout>
              </c:layout>
              <c:showVal val="1"/>
            </c:dLbl>
            <c:showVal val="1"/>
          </c:dLbls>
          <c:val>
            <c:numRef>
              <c:f>Sheet1!$B$7</c:f>
              <c:numCache>
                <c:formatCode>0.00%</c:formatCode>
                <c:ptCount val="1"/>
                <c:pt idx="0">
                  <c:v>0.12300000000000001</c:v>
                </c:pt>
              </c:numCache>
            </c:numRef>
          </c:val>
        </c:ser>
        <c:ser>
          <c:idx val="2"/>
          <c:order val="2"/>
          <c:tx>
            <c:v>начин рада</c:v>
          </c:tx>
          <c:dLbls>
            <c:dLbl>
              <c:idx val="0"/>
              <c:layout>
                <c:manualLayout>
                  <c:x val="1.6975308641975311E-2"/>
                  <c:y val="-2.5254293948050392E-2"/>
                </c:manualLayout>
              </c:layout>
              <c:showVal val="1"/>
            </c:dLbl>
            <c:showVal val="1"/>
          </c:dLbls>
          <c:val>
            <c:numRef>
              <c:f>Sheet1!$C$7</c:f>
              <c:numCache>
                <c:formatCode>0.00%</c:formatCode>
                <c:ptCount val="1"/>
                <c:pt idx="0">
                  <c:v>7.6999999999999999E-2</c:v>
                </c:pt>
              </c:numCache>
            </c:numRef>
          </c:val>
        </c:ser>
        <c:ser>
          <c:idx val="3"/>
          <c:order val="3"/>
          <c:tx>
            <c:v>нешто друго</c:v>
          </c:tx>
          <c:dLbls>
            <c:dLbl>
              <c:idx val="0"/>
              <c:layout>
                <c:manualLayout>
                  <c:x val="-6.1728395061728964E-3"/>
                  <c:y val="-4.4896522574311822E-2"/>
                </c:manualLayout>
              </c:layout>
              <c:showVal val="1"/>
            </c:dLbl>
            <c:showVal val="1"/>
          </c:dLbls>
          <c:val>
            <c:numRef>
              <c:f>Sheet1!$D$7</c:f>
              <c:numCache>
                <c:formatCode>0.00%</c:formatCode>
                <c:ptCount val="1"/>
                <c:pt idx="0">
                  <c:v>0.18500000000000003</c:v>
                </c:pt>
              </c:numCache>
            </c:numRef>
          </c:val>
        </c:ser>
        <c:ser>
          <c:idx val="4"/>
          <c:order val="4"/>
          <c:tx>
            <c:v>млађи другари</c:v>
          </c:tx>
          <c:dLbls>
            <c:showVal val="1"/>
          </c:dLbls>
          <c:val>
            <c:numRef>
              <c:f>Sheet1!$E$7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dLbls/>
        <c:shape val="box"/>
        <c:axId val="95145984"/>
        <c:axId val="95147520"/>
        <c:axId val="0"/>
      </c:bar3DChart>
      <c:catAx>
        <c:axId val="95145984"/>
        <c:scaling>
          <c:orientation val="minMax"/>
        </c:scaling>
        <c:delete val="1"/>
        <c:axPos val="b"/>
        <c:tickLblPos val="nextTo"/>
        <c:crossAx val="95147520"/>
        <c:crosses val="autoZero"/>
        <c:auto val="1"/>
        <c:lblAlgn val="ctr"/>
        <c:lblOffset val="100"/>
      </c:catAx>
      <c:valAx>
        <c:axId val="95147520"/>
        <c:scaling>
          <c:orientation val="minMax"/>
        </c:scaling>
        <c:axPos val="l"/>
        <c:majorGridlines/>
        <c:numFmt formatCode="0.00%" sourceLinked="1"/>
        <c:tickLblPos val="nextTo"/>
        <c:crossAx val="9514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06863031010021"/>
          <c:y val="0.19636682845175715"/>
          <c:w val="0.2036721104306406"/>
          <c:h val="0.43048628546013307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наставнике</c:v>
          </c:tx>
          <c:dLbls>
            <c:dLbl>
              <c:idx val="0"/>
              <c:layout>
                <c:manualLayout>
                  <c:x val="1.5432098765432102E-3"/>
                  <c:y val="-3.6478424591628346E-2"/>
                </c:manualLayout>
              </c:layout>
              <c:showVal val="1"/>
            </c:dLbl>
            <c:showVal val="1"/>
          </c:dLbls>
          <c:val>
            <c:numRef>
              <c:f>Sheet1!$A$9</c:f>
              <c:numCache>
                <c:formatCode>0.00%</c:formatCode>
                <c:ptCount val="1"/>
                <c:pt idx="0">
                  <c:v>0.15400000000000003</c:v>
                </c:pt>
              </c:numCache>
            </c:numRef>
          </c:val>
        </c:ser>
        <c:ser>
          <c:idx val="1"/>
          <c:order val="1"/>
          <c:tx>
            <c:v>учионице</c:v>
          </c:tx>
          <c:dLbls>
            <c:dLbl>
              <c:idx val="0"/>
              <c:layout>
                <c:manualLayout>
                  <c:x val="6.1728395061728392E-3"/>
                  <c:y val="-5.8926685878784357E-2"/>
                </c:manualLayout>
              </c:layout>
              <c:showVal val="1"/>
            </c:dLbl>
            <c:showVal val="1"/>
          </c:dLbls>
          <c:val>
            <c:numRef>
              <c:f>Sheet1!$A$10</c:f>
              <c:numCache>
                <c:formatCode>0.00%</c:formatCode>
                <c:ptCount val="1"/>
                <c:pt idx="0">
                  <c:v>6.2000000000000006E-2</c:v>
                </c:pt>
              </c:numCache>
            </c:numRef>
          </c:val>
        </c:ser>
        <c:ser>
          <c:idx val="2"/>
          <c:order val="2"/>
          <c:tx>
            <c:v>нове предмете   </c:v>
          </c:tx>
          <c:dLbls>
            <c:dLbl>
              <c:idx val="0"/>
              <c:layout>
                <c:manualLayout>
                  <c:x val="2.9320987654320989E-2"/>
                  <c:y val="-3.9284457252522831E-2"/>
                </c:manualLayout>
              </c:layout>
              <c:showVal val="1"/>
            </c:dLbl>
            <c:showVal val="1"/>
          </c:dLbls>
          <c:val>
            <c:numRef>
              <c:f>Sheet1!$A$11</c:f>
              <c:numCache>
                <c:formatCode>0.00%</c:formatCode>
                <c:ptCount val="1"/>
                <c:pt idx="0">
                  <c:v>0.33800000000000008</c:v>
                </c:pt>
              </c:numCache>
            </c:numRef>
          </c:val>
        </c:ser>
        <c:ser>
          <c:idx val="3"/>
          <c:order val="3"/>
          <c:tx>
            <c:v>начин учења</c:v>
          </c:tx>
          <c:dLbls>
            <c:dLbl>
              <c:idx val="0"/>
              <c:layout>
                <c:manualLayout>
                  <c:x val="2.1604938271604947E-2"/>
                  <c:y val="-6.1732718539678745E-2"/>
                </c:manualLayout>
              </c:layout>
              <c:showVal val="1"/>
            </c:dLbl>
            <c:showVal val="1"/>
          </c:dLbls>
          <c:val>
            <c:numRef>
              <c:f>Sheet1!$A$12</c:f>
              <c:numCache>
                <c:formatCode>0.00%</c:formatCode>
                <c:ptCount val="1"/>
                <c:pt idx="0">
                  <c:v>0.12300000000000001</c:v>
                </c:pt>
              </c:numCache>
            </c:numRef>
          </c:val>
        </c:ser>
        <c:ser>
          <c:idx val="4"/>
          <c:order val="4"/>
          <c:tx>
            <c:v>нешто друго</c:v>
          </c:tx>
          <c:dLbls>
            <c:dLbl>
              <c:idx val="0"/>
              <c:layout>
                <c:manualLayout>
                  <c:x val="2.3148148148148147E-2"/>
                  <c:y val="-4.4896522574311822E-2"/>
                </c:manualLayout>
              </c:layout>
              <c:showVal val="1"/>
            </c:dLbl>
            <c:showVal val="1"/>
          </c:dLbls>
          <c:val>
            <c:numRef>
              <c:f>Sheet1!$A$13</c:f>
              <c:numCache>
                <c:formatCode>0.00%</c:formatCode>
                <c:ptCount val="1"/>
                <c:pt idx="0">
                  <c:v>0.12300000000000001</c:v>
                </c:pt>
              </c:numCache>
            </c:numRef>
          </c:val>
        </c:ser>
        <c:dLbls/>
        <c:shape val="box"/>
        <c:axId val="110768896"/>
        <c:axId val="110770432"/>
        <c:axId val="0"/>
      </c:bar3DChart>
      <c:catAx>
        <c:axId val="110768896"/>
        <c:scaling>
          <c:orientation val="minMax"/>
        </c:scaling>
        <c:delete val="1"/>
        <c:axPos val="b"/>
        <c:tickLblPos val="nextTo"/>
        <c:crossAx val="110770432"/>
        <c:crosses val="autoZero"/>
        <c:auto val="1"/>
        <c:lblAlgn val="ctr"/>
        <c:lblOffset val="100"/>
      </c:catAx>
      <c:valAx>
        <c:axId val="110770432"/>
        <c:scaling>
          <c:orientation val="minMax"/>
        </c:scaling>
        <c:axPos val="l"/>
        <c:majorGridlines/>
        <c:numFmt formatCode="0.00%" sourceLinked="1"/>
        <c:tickLblPos val="nextTo"/>
        <c:crossAx val="11076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24924662195008"/>
          <c:y val="0.27774177561769731"/>
          <c:w val="0.17749149411879075"/>
          <c:h val="0.4445164487646055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исто као у четвртом</c:v>
          </c:tx>
          <c:dLbls>
            <c:dLbl>
              <c:idx val="0"/>
              <c:layout>
                <c:manualLayout>
                  <c:x val="9.2592592592592622E-3"/>
                  <c:y val="-5.892668587878426E-2"/>
                </c:manualLayout>
              </c:layout>
              <c:showVal val="1"/>
            </c:dLbl>
            <c:showVal val="1"/>
          </c:dLbls>
          <c:val>
            <c:numRef>
              <c:f>Sheet1!$A$15</c:f>
              <c:numCache>
                <c:formatCode>0.00%</c:formatCode>
                <c:ptCount val="1"/>
                <c:pt idx="0">
                  <c:v>0.27700000000000002</c:v>
                </c:pt>
              </c:numCache>
            </c:numRef>
          </c:val>
        </c:ser>
        <c:ser>
          <c:idx val="1"/>
          <c:order val="1"/>
          <c:tx>
            <c:v>више него у четвртом</c:v>
          </c:tx>
          <c:dLbls>
            <c:dLbl>
              <c:idx val="0"/>
              <c:layout>
                <c:manualLayout>
                  <c:x val="2.4691358024691364E-2"/>
                  <c:y val="-5.0508587896100791E-2"/>
                </c:manualLayout>
              </c:layout>
              <c:showVal val="1"/>
            </c:dLbl>
            <c:showVal val="1"/>
          </c:dLbls>
          <c:val>
            <c:numRef>
              <c:f>Sheet1!$A$16</c:f>
              <c:numCache>
                <c:formatCode>0.00%</c:formatCode>
                <c:ptCount val="1"/>
                <c:pt idx="0">
                  <c:v>0.64600000000000013</c:v>
                </c:pt>
              </c:numCache>
            </c:numRef>
          </c:val>
        </c:ser>
        <c:ser>
          <c:idx val="2"/>
          <c:order val="2"/>
          <c:tx>
            <c:v>мање него у четвртом</c:v>
          </c:tx>
          <c:dLbls>
            <c:dLbl>
              <c:idx val="0"/>
              <c:layout>
                <c:manualLayout>
                  <c:x val="1.8518518518518521E-2"/>
                  <c:y val="-6.4538751200573244E-2"/>
                </c:manualLayout>
              </c:layout>
              <c:showVal val="1"/>
            </c:dLbl>
            <c:showVal val="1"/>
          </c:dLbls>
          <c:val>
            <c:numRef>
              <c:f>Sheet1!$A$17</c:f>
              <c:numCache>
                <c:formatCode>0.00%</c:formatCode>
                <c:ptCount val="1"/>
                <c:pt idx="0">
                  <c:v>7.6999999999999999E-2</c:v>
                </c:pt>
              </c:numCache>
            </c:numRef>
          </c:val>
        </c:ser>
        <c:ser>
          <c:idx val="3"/>
          <c:order val="3"/>
          <c:tx>
            <c:v>нешто друго</c:v>
          </c:tx>
          <c:dLbls>
            <c:dLbl>
              <c:idx val="0"/>
              <c:layout>
                <c:manualLayout>
                  <c:x val="1.5432098765432103E-2"/>
                  <c:y val="-5.6120653217889761E-2"/>
                </c:manualLayout>
              </c:layout>
              <c:showVal val="1"/>
            </c:dLbl>
            <c:showVal val="1"/>
          </c:dLbls>
          <c:val>
            <c:numRef>
              <c:f>Sheet1!$A$18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dLbls/>
        <c:shape val="box"/>
        <c:axId val="110930944"/>
        <c:axId val="116802304"/>
        <c:axId val="0"/>
      </c:bar3DChart>
      <c:catAx>
        <c:axId val="110930944"/>
        <c:scaling>
          <c:orientation val="minMax"/>
        </c:scaling>
        <c:delete val="1"/>
        <c:axPos val="b"/>
        <c:tickLblPos val="nextTo"/>
        <c:crossAx val="116802304"/>
        <c:crosses val="autoZero"/>
        <c:auto val="1"/>
        <c:lblAlgn val="ctr"/>
        <c:lblOffset val="100"/>
      </c:catAx>
      <c:valAx>
        <c:axId val="116802304"/>
        <c:scaling>
          <c:orientation val="minMax"/>
        </c:scaling>
        <c:axPos val="l"/>
        <c:majorGridlines/>
        <c:numFmt formatCode="0.00%" sourceLinked="1"/>
        <c:tickLblPos val="nextTo"/>
        <c:crossAx val="11093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97764168367866"/>
          <c:y val="0.26102179801293118"/>
          <c:w val="0.2207630990570624"/>
          <c:h val="0.4442837910959502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помажу ми више него у четвртом разреду </c:v>
          </c:tx>
          <c:dLbls>
            <c:dLbl>
              <c:idx val="0"/>
              <c:layout>
                <c:manualLayout>
                  <c:x val="6.1728395061728392E-3"/>
                  <c:y val="-3.9284457252522831E-2"/>
                </c:manualLayout>
              </c:layout>
              <c:showVal val="1"/>
            </c:dLbl>
            <c:showVal val="1"/>
          </c:dLbls>
          <c:val>
            <c:numRef>
              <c:f>Sheet1!$A$20</c:f>
              <c:numCache>
                <c:formatCode>0.00%</c:formatCode>
                <c:ptCount val="1"/>
                <c:pt idx="0">
                  <c:v>0.13800000000000001</c:v>
                </c:pt>
              </c:numCache>
            </c:numRef>
          </c:val>
        </c:ser>
        <c:ser>
          <c:idx val="1"/>
          <c:order val="1"/>
          <c:tx>
            <c:v>помажу ми мање него у четвртом разреду</c:v>
          </c:tx>
          <c:dLbls>
            <c:dLbl>
              <c:idx val="0"/>
              <c:layout>
                <c:manualLayout>
                  <c:x val="-1.5432098765432102E-3"/>
                  <c:y val="-2.8060326608944895E-2"/>
                </c:manualLayout>
              </c:layout>
              <c:showVal val="1"/>
            </c:dLbl>
            <c:showVal val="1"/>
          </c:dLbls>
          <c:val>
            <c:numRef>
              <c:f>Sheet1!$A$21</c:f>
              <c:numCache>
                <c:formatCode>0.00%</c:formatCode>
                <c:ptCount val="1"/>
                <c:pt idx="0">
                  <c:v>0.33800000000000008</c:v>
                </c:pt>
              </c:numCache>
            </c:numRef>
          </c:val>
        </c:ser>
        <c:ser>
          <c:idx val="2"/>
          <c:order val="2"/>
          <c:tx>
            <c:v>помажу ми исто као у четвртом разреду </c:v>
          </c:tx>
          <c:dLbls>
            <c:dLbl>
              <c:idx val="0"/>
              <c:layout>
                <c:manualLayout>
                  <c:x val="4.6296296296296302E-3"/>
                  <c:y val="-3.0866359269839373E-2"/>
                </c:manualLayout>
              </c:layout>
              <c:showVal val="1"/>
            </c:dLbl>
            <c:showVal val="1"/>
          </c:dLbls>
          <c:val>
            <c:numRef>
              <c:f>Sheet1!$A$22</c:f>
              <c:numCache>
                <c:formatCode>0.00%</c:formatCode>
                <c:ptCount val="1"/>
                <c:pt idx="0">
                  <c:v>0.24600000000000002</c:v>
                </c:pt>
              </c:numCache>
            </c:numRef>
          </c:val>
        </c:ser>
        <c:ser>
          <c:idx val="3"/>
          <c:order val="3"/>
          <c:tx>
            <c:v>не помажу ми уопште</c:v>
          </c:tx>
          <c:dLbls>
            <c:dLbl>
              <c:idx val="0"/>
              <c:layout>
                <c:manualLayout>
                  <c:x val="-3.08641975308642E-3"/>
                  <c:y val="-2.2448261287155911E-2"/>
                </c:manualLayout>
              </c:layout>
              <c:showVal val="1"/>
            </c:dLbl>
            <c:showVal val="1"/>
          </c:dLbls>
          <c:val>
            <c:numRef>
              <c:f>Sheet1!$A$23</c:f>
              <c:numCache>
                <c:formatCode>0.00%</c:formatCode>
                <c:ptCount val="1"/>
                <c:pt idx="0">
                  <c:v>0.27700000000000002</c:v>
                </c:pt>
              </c:numCache>
            </c:numRef>
          </c:val>
        </c:ser>
        <c:dLbls/>
        <c:shape val="cylinder"/>
        <c:axId val="116999296"/>
        <c:axId val="117000832"/>
        <c:axId val="0"/>
      </c:bar3DChart>
      <c:catAx>
        <c:axId val="116999296"/>
        <c:scaling>
          <c:orientation val="minMax"/>
        </c:scaling>
        <c:delete val="1"/>
        <c:axPos val="b"/>
        <c:tickLblPos val="nextTo"/>
        <c:crossAx val="117000832"/>
        <c:crosses val="autoZero"/>
        <c:auto val="1"/>
        <c:lblAlgn val="ctr"/>
        <c:lblOffset val="100"/>
      </c:catAx>
      <c:valAx>
        <c:axId val="117000832"/>
        <c:scaling>
          <c:orientation val="minMax"/>
        </c:scaling>
        <c:axPos val="l"/>
        <c:majorGridlines/>
        <c:numFmt formatCode="0.00%" sourceLinked="1"/>
        <c:tickLblPos val="nextTo"/>
        <c:crossAx val="11699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32171672985331"/>
          <c:y val="0.32556054921350447"/>
          <c:w val="0.30641902401088761"/>
          <c:h val="0.47515015036578956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да</c:v>
          </c:tx>
          <c:dLbls>
            <c:showVal val="1"/>
          </c:dLbls>
          <c:val>
            <c:numRef>
              <c:f>Sheet1!$A$25</c:f>
              <c:numCache>
                <c:formatCode>0.00%</c:formatCode>
                <c:ptCount val="1"/>
                <c:pt idx="0">
                  <c:v>0.32300000000000006</c:v>
                </c:pt>
              </c:numCache>
            </c:numRef>
          </c:val>
        </c:ser>
        <c:ser>
          <c:idx val="1"/>
          <c:order val="1"/>
          <c:tx>
            <c:v>не</c:v>
          </c:tx>
          <c:dLbls>
            <c:showVal val="1"/>
          </c:dLbls>
          <c:val>
            <c:numRef>
              <c:f>Sheet1!$A$26</c:f>
              <c:numCache>
                <c:formatCode>0.00%</c:formatCode>
                <c:ptCount val="1"/>
                <c:pt idx="0">
                  <c:v>0.26200000000000001</c:v>
                </c:pt>
              </c:numCache>
            </c:numRef>
          </c:val>
        </c:ser>
        <c:ser>
          <c:idx val="2"/>
          <c:order val="2"/>
          <c:tx>
            <c:v>делимично</c:v>
          </c:tx>
          <c:dLbls>
            <c:showVal val="1"/>
          </c:dLbls>
          <c:val>
            <c:numRef>
              <c:f>Sheet1!$A$27</c:f>
              <c:numCache>
                <c:formatCode>0.00%</c:formatCode>
                <c:ptCount val="1"/>
                <c:pt idx="0">
                  <c:v>0.41500000000000004</c:v>
                </c:pt>
              </c:numCache>
            </c:numRef>
          </c:val>
        </c:ser>
        <c:dLbls/>
        <c:shape val="cone"/>
        <c:axId val="117684480"/>
        <c:axId val="117690368"/>
        <c:axId val="0"/>
      </c:bar3DChart>
      <c:catAx>
        <c:axId val="117684480"/>
        <c:scaling>
          <c:orientation val="minMax"/>
        </c:scaling>
        <c:axPos val="b"/>
        <c:tickLblPos val="nextTo"/>
        <c:crossAx val="117690368"/>
        <c:crosses val="autoZero"/>
        <c:auto val="1"/>
        <c:lblAlgn val="ctr"/>
        <c:lblOffset val="100"/>
      </c:catAx>
      <c:valAx>
        <c:axId val="117690368"/>
        <c:scaling>
          <c:orientation val="minMax"/>
        </c:scaling>
        <c:axPos val="l"/>
        <c:majorGridlines/>
        <c:numFmt formatCode="0.00%" sourceLinked="1"/>
        <c:tickLblPos val="nextTo"/>
        <c:crossAx val="11768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54085253232234"/>
          <c:y val="0.29200459659082506"/>
          <c:w val="0.12890359191212211"/>
          <c:h val="0.41318477415745569"/>
        </c:manualLayout>
      </c:layout>
      <c:txPr>
        <a:bodyPr/>
        <a:lstStyle/>
        <a:p>
          <a:pPr rtl="0"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4CD8-12F6-4A8F-AB63-FBC00C06BF82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C871-7130-4EE6-81AE-E4CEDA9B1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31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531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1950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212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19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353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319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429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478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790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0641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59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B2BB-2F07-48AA-ABFB-3F05FBA72407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924E-8649-4A60-85C2-ED89E418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00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1000132"/>
          </a:xfrm>
        </p:spPr>
        <p:txBody>
          <a:bodyPr/>
          <a:lstStyle/>
          <a:p>
            <a:r>
              <a:rPr lang="sr-Cyrl-RS" dirty="0" smtClean="0"/>
              <a:t>Резултати анкете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571481"/>
            <a:ext cx="8101042" cy="2357453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sr-Cyrl-RS" dirty="0" smtClean="0"/>
              <a:t>даптација ученика 5.разреда на предметну наставу</a:t>
            </a:r>
            <a:endParaRPr lang="en-US" dirty="0"/>
          </a:p>
        </p:txBody>
      </p:sp>
      <p:sp>
        <p:nvSpPr>
          <p:cNvPr id="4" name="AutoShape 2" descr="Image result for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ea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Image result for uc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89122"/>
            <a:ext cx="5256584" cy="25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latin typeface="Times New Roman"/>
                <a:ea typeface="Calibri"/>
              </a:rPr>
              <a:t>Да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ли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си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задовољан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односима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између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ученика</a:t>
            </a:r>
            <a:r>
              <a:rPr lang="en-US" sz="2400" dirty="0">
                <a:latin typeface="Times New Roman"/>
                <a:ea typeface="Calibri"/>
              </a:rPr>
              <a:t>  у </a:t>
            </a:r>
            <a:r>
              <a:rPr lang="en-US" sz="2400" dirty="0" err="1">
                <a:latin typeface="Times New Roman"/>
                <a:ea typeface="Calibri"/>
              </a:rPr>
              <a:t>твом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одељењу</a:t>
            </a:r>
            <a:r>
              <a:rPr lang="en-US" sz="2400" dirty="0">
                <a:latin typeface="Times New Roman"/>
                <a:ea typeface="Calibri"/>
              </a:rPr>
              <a:t> у </a:t>
            </a:r>
            <a:r>
              <a:rPr lang="en-US" sz="2400" dirty="0" err="1">
                <a:latin typeface="Times New Roman"/>
                <a:ea typeface="Calibri"/>
              </a:rPr>
              <a:t>петом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latin typeface="Times New Roman"/>
                <a:ea typeface="Calibri"/>
              </a:rPr>
              <a:t>разреду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14769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872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890100" cy="492941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5-2: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Мање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свађе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сукоба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Организовање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такмичења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научити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сложни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негде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одемо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заједно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радимо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заједничке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нпр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идемо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биоскоп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правимо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нека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такмичења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идемо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заједно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негде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помажемо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једни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другима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Боља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организација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5-3: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помажемо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једни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другима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“.,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дружимо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наставници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обрате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пажње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недисциплиновану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децу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телефоне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мање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причамо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5-4: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Потребно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сете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тренутака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сложни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помагали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једни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другима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“.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дружења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играња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“.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смањи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број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сукоба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“.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мање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расправљамо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небитних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ствари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“.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ОС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укључи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решавање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одељењу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.“ „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мање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свађамо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комуницирамо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“.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74024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твоји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предлози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побољшање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ситуације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одељењу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4118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Којим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предметима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посвећујеш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latin typeface="Times New Roman" pitchFamily="18" charset="0"/>
                <a:cs typeface="Times New Roman" pitchFamily="18" charset="0"/>
              </a:rPr>
              <a:t>највише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времена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учењ</a:t>
            </a:r>
            <a:r>
              <a:rPr lang="en-US" sz="3800" b="1" dirty="0" err="1" smtClean="0"/>
              <a:t>у</a:t>
            </a:r>
            <a:r>
              <a:rPr lang="en-US" dirty="0" smtClean="0"/>
              <a:t>:</a:t>
            </a:r>
            <a:endParaRPr lang="sr-Cyrl-R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5-2: </a:t>
            </a:r>
            <a:r>
              <a:rPr lang="en-US" dirty="0" err="1" smtClean="0">
                <a:solidFill>
                  <a:srgbClr val="00B0F0"/>
                </a:solidFill>
              </a:rPr>
              <a:t>биологија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историја</a:t>
            </a:r>
            <a:r>
              <a:rPr lang="en-US" dirty="0" smtClean="0"/>
              <a:t>, </a:t>
            </a:r>
            <a:r>
              <a:rPr lang="en-US" dirty="0" err="1" smtClean="0"/>
              <a:t>геог</a:t>
            </a:r>
            <a:r>
              <a:rPr lang="sr-Cyrl-RS" dirty="0" smtClean="0"/>
              <a:t>р</a:t>
            </a:r>
            <a:r>
              <a:rPr lang="en-US" dirty="0" err="1" smtClean="0"/>
              <a:t>афија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математика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српски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језик</a:t>
            </a:r>
            <a:r>
              <a:rPr lang="en-US" dirty="0" smtClean="0"/>
              <a:t>, </a:t>
            </a:r>
            <a:r>
              <a:rPr lang="en-US" dirty="0" err="1" smtClean="0"/>
              <a:t>немачки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5-3: </a:t>
            </a:r>
            <a:r>
              <a:rPr lang="en-US" dirty="0" err="1" smtClean="0">
                <a:solidFill>
                  <a:srgbClr val="FF0000"/>
                </a:solidFill>
              </a:rPr>
              <a:t>историја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математика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биологија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српски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језик</a:t>
            </a:r>
            <a:r>
              <a:rPr lang="en-US" dirty="0" smtClean="0"/>
              <a:t>, </a:t>
            </a:r>
            <a:r>
              <a:rPr lang="en-US" dirty="0" err="1" smtClean="0"/>
              <a:t>немачки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, </a:t>
            </a:r>
            <a:r>
              <a:rPr lang="en-US" dirty="0" err="1" smtClean="0"/>
              <a:t>географија</a:t>
            </a:r>
            <a:r>
              <a:rPr lang="en-US" dirty="0" smtClean="0"/>
              <a:t>, </a:t>
            </a:r>
            <a:r>
              <a:rPr lang="en-US" dirty="0" err="1" smtClean="0"/>
              <a:t>енглески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, </a:t>
            </a:r>
            <a:r>
              <a:rPr lang="en-US" dirty="0" err="1" smtClean="0"/>
              <a:t>руски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5-4: </a:t>
            </a:r>
            <a:r>
              <a:rPr lang="en-US" dirty="0" err="1" smtClean="0">
                <a:solidFill>
                  <a:srgbClr val="0070C0"/>
                </a:solidFill>
              </a:rPr>
              <a:t>биологиј</a:t>
            </a:r>
            <a:r>
              <a:rPr lang="en-US" dirty="0" err="1" smtClean="0"/>
              <a:t>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историја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математика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српски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језик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sr-Cyrl-RS" dirty="0" smtClean="0"/>
          </a:p>
          <a:p>
            <a:pPr>
              <a:buNone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Којим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предметима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посвећујеш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latin typeface="Times New Roman" pitchFamily="18" charset="0"/>
                <a:cs typeface="Times New Roman" pitchFamily="18" charset="0"/>
              </a:rPr>
              <a:t>најмањ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времена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учењу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Cyrl-R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5-2: </a:t>
            </a:r>
            <a:r>
              <a:rPr lang="en-US" dirty="0" err="1" smtClean="0"/>
              <a:t>енглески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, </a:t>
            </a:r>
            <a:r>
              <a:rPr lang="en-US" dirty="0" err="1" smtClean="0"/>
              <a:t>немачки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, </a:t>
            </a:r>
            <a:r>
              <a:rPr lang="sr-Cyrl-RS" dirty="0" smtClean="0"/>
              <a:t>и</a:t>
            </a:r>
            <a:r>
              <a:rPr lang="en-US" dirty="0" err="1" smtClean="0"/>
              <a:t>нформатика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ликовна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култура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физичко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васпитање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5-3: </a:t>
            </a:r>
            <a:r>
              <a:rPr lang="en-US" dirty="0" err="1" smtClean="0">
                <a:solidFill>
                  <a:srgbClr val="FF0000"/>
                </a:solidFill>
              </a:rPr>
              <a:t>ликовна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култура</a:t>
            </a:r>
            <a:r>
              <a:rPr lang="en-US" dirty="0" smtClean="0"/>
              <a:t>, </a:t>
            </a:r>
            <a:r>
              <a:rPr lang="en-US" dirty="0" err="1" smtClean="0"/>
              <a:t>информатика</a:t>
            </a:r>
            <a:r>
              <a:rPr lang="en-US" dirty="0" smtClean="0"/>
              <a:t>, ТИ</a:t>
            </a:r>
            <a:r>
              <a:rPr lang="sr-Cyrl-RS" dirty="0" smtClean="0"/>
              <a:t>Т,</a:t>
            </a:r>
            <a:r>
              <a:rPr lang="en-US" dirty="0" smtClean="0"/>
              <a:t> </a:t>
            </a:r>
            <a:r>
              <a:rPr lang="en-US" dirty="0" err="1" smtClean="0"/>
              <a:t>веронаука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физичко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васпитање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dirty="0" smtClean="0"/>
              <a:t>5-4: </a:t>
            </a:r>
            <a:r>
              <a:rPr lang="en-US" dirty="0" err="1" smtClean="0"/>
              <a:t>музичка</a:t>
            </a:r>
            <a:r>
              <a:rPr lang="en-US" dirty="0" smtClean="0"/>
              <a:t> </a:t>
            </a:r>
            <a:r>
              <a:rPr lang="en-US" dirty="0" err="1" smtClean="0"/>
              <a:t>култура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ликовна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култура</a:t>
            </a:r>
            <a:r>
              <a:rPr lang="en-US" dirty="0" smtClean="0"/>
              <a:t>, </a:t>
            </a:r>
            <a:r>
              <a:rPr lang="en-US" dirty="0" err="1" smtClean="0"/>
              <a:t>српски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, </a:t>
            </a:r>
            <a:r>
              <a:rPr lang="en-US" dirty="0" err="1" smtClean="0"/>
              <a:t>немачки</a:t>
            </a:r>
            <a:r>
              <a:rPr lang="en-US" dirty="0" smtClean="0"/>
              <a:t> и е</a:t>
            </a:r>
            <a:r>
              <a:rPr lang="sr-Cyrl-RS" dirty="0" smtClean="0"/>
              <a:t>н</a:t>
            </a:r>
            <a:r>
              <a:rPr lang="en-US" dirty="0" err="1" smtClean="0"/>
              <a:t>глески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, ТИ</a:t>
            </a:r>
            <a:r>
              <a:rPr lang="sr-Cyrl-RS" dirty="0" smtClean="0"/>
              <a:t>Т</a:t>
            </a:r>
            <a:r>
              <a:rPr lang="en-US" dirty="0" smtClean="0"/>
              <a:t>, </a:t>
            </a:r>
            <a:r>
              <a:rPr lang="en-US" dirty="0" err="1" smtClean="0"/>
              <a:t>веронаука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физичко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васпитање</a:t>
            </a:r>
            <a:r>
              <a:rPr lang="en-US" dirty="0" smtClean="0"/>
              <a:t>, </a:t>
            </a:r>
            <a:r>
              <a:rPr lang="en-US" dirty="0" err="1" smtClean="0"/>
              <a:t>географија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4118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којих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предмета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наставници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подстичу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храбре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учење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српски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историја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биологија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5-3: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биологија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српски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5-4: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српски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историја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географија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енглески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биологија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најзахтевнији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најтежи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чега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5-2: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детаља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памћење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немачки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граматика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биологија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захтевно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географија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превише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обимно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географија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превише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захтевно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доста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појмова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памћење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енглески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превише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захтевно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немачки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биологија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претешко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доста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детаља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мора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памти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српски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падежи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врсте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Хвала на пажњи!</a:t>
            </a:r>
            <a:endParaRPr lang="en-US" dirty="0"/>
          </a:p>
        </p:txBody>
      </p:sp>
      <p:pic>
        <p:nvPicPr>
          <p:cNvPr id="5" name="Content Placeholder 4" descr="ucenj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958419"/>
            <a:ext cx="5286412" cy="3809524"/>
          </a:xfrm>
        </p:spPr>
      </p:pic>
    </p:spTree>
    <p:extLst>
      <p:ext uri="{BB962C8B-B14F-4D97-AF65-F5344CB8AC3E}">
        <p14:creationId xmlns:p14="http://schemas.microsoft.com/office/powerpoint/2010/main" xmlns="" val="726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364373"/>
          </a:xfrm>
        </p:spPr>
        <p:txBody>
          <a:bodyPr/>
          <a:lstStyle/>
          <a:p>
            <a:r>
              <a:rPr lang="sr-Cyrl-RS" dirty="0" smtClean="0"/>
              <a:t>Узорак:</a:t>
            </a:r>
            <a:r>
              <a:rPr lang="en-US" dirty="0" smtClean="0"/>
              <a:t> </a:t>
            </a:r>
            <a:r>
              <a:rPr lang="sr-Cyrl-RS" dirty="0" smtClean="0"/>
              <a:t>одељења 5-2, 3, 4</a:t>
            </a:r>
            <a:r>
              <a:rPr lang="en-US" dirty="0" smtClean="0"/>
              <a:t> (</a:t>
            </a:r>
            <a:r>
              <a:rPr lang="sr-Cyrl-RS" dirty="0" smtClean="0"/>
              <a:t>укупно 65, 32 дечака и 33 девојчице)</a:t>
            </a:r>
          </a:p>
          <a:p>
            <a:r>
              <a:rPr lang="sr-Cyrl-RS" dirty="0" smtClean="0"/>
              <a:t>Време анкетирања</a:t>
            </a:r>
            <a:r>
              <a:rPr lang="en-US" dirty="0" smtClean="0"/>
              <a:t>: </a:t>
            </a:r>
            <a:r>
              <a:rPr lang="sr-Cyrl-RS" dirty="0" smtClean="0"/>
              <a:t>децембар 2017.</a:t>
            </a:r>
          </a:p>
          <a:p>
            <a:r>
              <a:rPr lang="sr-Cyrl-RS" dirty="0" smtClean="0"/>
              <a:t>Упитник: Анкета Адаптација ученика петог разреда, 13 питања (7 затвореног типа, 6 отвореног типа)</a:t>
            </a:r>
            <a:endParaRPr lang="en-US" dirty="0"/>
          </a:p>
        </p:txBody>
      </p:sp>
      <p:pic>
        <p:nvPicPr>
          <p:cNvPr id="5" name="Picture 4" descr="učenje-785x5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8" y="3397351"/>
            <a:ext cx="5209303" cy="27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>
                <a:latin typeface="Times New Roman"/>
                <a:ea typeface="Calibri"/>
              </a:rPr>
              <a:t>Прелазак из четвртог у пети разред доживео</a:t>
            </a:r>
            <a:r>
              <a:rPr lang="en-US" sz="2400" dirty="0" smtClean="0">
                <a:latin typeface="Times New Roman"/>
                <a:ea typeface="Calibri"/>
              </a:rPr>
              <a:t>/</a:t>
            </a:r>
            <a:r>
              <a:rPr lang="sr-Cyrl-RS" sz="2400" dirty="0">
                <a:latin typeface="Times New Roman"/>
                <a:ea typeface="Calibri"/>
              </a:rPr>
              <a:t>ла </a:t>
            </a:r>
            <a:r>
              <a:rPr lang="sr-Cyrl-RS" sz="2400" dirty="0" smtClean="0">
                <a:latin typeface="Times New Roman"/>
                <a:ea typeface="Calibri"/>
              </a:rPr>
              <a:t>сам као велику промену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2795461"/>
              </p:ext>
            </p:extLst>
          </p:nvPr>
        </p:nvGraphicFramePr>
        <p:xfrm>
          <a:off x="1259632" y="1268760"/>
          <a:ext cx="7455772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Times New Roman"/>
                <a:ea typeface="Calibri"/>
              </a:rPr>
              <a:t>Сматрам да сам се добро снашао</a:t>
            </a:r>
            <a:r>
              <a:rPr lang="en-US" sz="2400" dirty="0" smtClean="0">
                <a:latin typeface="Times New Roman"/>
                <a:ea typeface="Calibri"/>
              </a:rPr>
              <a:t>/</a:t>
            </a:r>
            <a:r>
              <a:rPr lang="sr-Cyrl-RS" sz="2400" dirty="0" smtClean="0">
                <a:latin typeface="Times New Roman"/>
                <a:ea typeface="Calibri"/>
              </a:rPr>
              <a:t>ла у петом разреду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8862665"/>
              </p:ext>
            </p:extLst>
          </p:nvPr>
        </p:nvGraphicFramePr>
        <p:xfrm>
          <a:off x="1475656" y="1628800"/>
          <a:ext cx="7311186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latin typeface="Times New Roman"/>
                <a:ea typeface="Calibri"/>
              </a:rPr>
              <a:t>Из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четвртог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разреда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ми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највише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latin typeface="Times New Roman"/>
                <a:ea typeface="Calibri"/>
              </a:rPr>
              <a:t>недостаје</a:t>
            </a:r>
            <a:r>
              <a:rPr lang="sr-Cyrl-RS" sz="2400" dirty="0" smtClean="0">
                <a:latin typeface="Times New Roman"/>
                <a:ea typeface="Calibri"/>
              </a:rPr>
              <a:t> ?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03298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757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/>
                <a:ea typeface="Calibri"/>
              </a:rPr>
              <a:t>У </a:t>
            </a:r>
            <a:r>
              <a:rPr lang="en-US" sz="2800" dirty="0" err="1">
                <a:latin typeface="Times New Roman"/>
                <a:ea typeface="Calibri"/>
              </a:rPr>
              <a:t>петом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разреду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најтеже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сам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се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навикао</a:t>
            </a:r>
            <a:r>
              <a:rPr lang="en-US" sz="2800" dirty="0">
                <a:latin typeface="Times New Roman"/>
                <a:ea typeface="Calibri"/>
              </a:rPr>
              <a:t>/</a:t>
            </a:r>
            <a:r>
              <a:rPr lang="en-US" sz="2800" dirty="0" err="1">
                <a:latin typeface="Times New Roman"/>
                <a:ea typeface="Calibri"/>
              </a:rPr>
              <a:t>ла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latin typeface="Times New Roman"/>
                <a:ea typeface="Calibri"/>
              </a:rPr>
              <a:t>на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02261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131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5-2</a:t>
            </a:r>
            <a:r>
              <a:rPr lang="en-US" dirty="0"/>
              <a:t>: </a:t>
            </a:r>
            <a:r>
              <a:rPr lang="en-US" dirty="0" err="1"/>
              <a:t>доста</a:t>
            </a:r>
            <a:r>
              <a:rPr lang="en-US" dirty="0"/>
              <a:t> </a:t>
            </a:r>
            <a:r>
              <a:rPr lang="en-US" dirty="0" err="1"/>
              <a:t>предмета</a:t>
            </a:r>
            <a:r>
              <a:rPr lang="en-US" dirty="0"/>
              <a:t> и </a:t>
            </a:r>
            <a:r>
              <a:rPr lang="en-US" dirty="0" err="1"/>
              <a:t>књига</a:t>
            </a:r>
            <a:r>
              <a:rPr lang="en-US" dirty="0"/>
              <a:t>,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учења</a:t>
            </a:r>
            <a:r>
              <a:rPr lang="en-US" dirty="0"/>
              <a:t> и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часу</a:t>
            </a:r>
            <a:r>
              <a:rPr lang="en-US" dirty="0"/>
              <a:t>, </a:t>
            </a:r>
            <a:r>
              <a:rPr lang="en-US" dirty="0" err="1"/>
              <a:t>вршњаци</a:t>
            </a:r>
            <a:r>
              <a:rPr lang="en-US" dirty="0"/>
              <a:t>,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сукоба</a:t>
            </a:r>
            <a:r>
              <a:rPr lang="en-US" dirty="0"/>
              <a:t> </a:t>
            </a:r>
            <a:r>
              <a:rPr lang="en-US" dirty="0" err="1"/>
              <a:t>него</a:t>
            </a:r>
            <a:r>
              <a:rPr lang="en-US" dirty="0"/>
              <a:t> у </a:t>
            </a:r>
            <a:r>
              <a:rPr lang="en-US" dirty="0" err="1"/>
              <a:t>четвртом</a:t>
            </a:r>
            <a:r>
              <a:rPr lang="en-US" dirty="0"/>
              <a:t> </a:t>
            </a:r>
            <a:r>
              <a:rPr lang="en-US" dirty="0" err="1"/>
              <a:t>разреду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/>
              <a:t>5-3: </a:t>
            </a:r>
            <a:r>
              <a:rPr lang="en-US" dirty="0" err="1"/>
              <a:t>обимније</a:t>
            </a:r>
            <a:r>
              <a:rPr lang="en-US" dirty="0"/>
              <a:t> </a:t>
            </a:r>
            <a:r>
              <a:rPr lang="en-US" dirty="0" err="1"/>
              <a:t>градиво</a:t>
            </a:r>
            <a:r>
              <a:rPr lang="en-US" dirty="0"/>
              <a:t>, </a:t>
            </a:r>
            <a:r>
              <a:rPr lang="en-US" dirty="0" err="1"/>
              <a:t>мини</a:t>
            </a:r>
            <a:r>
              <a:rPr lang="en-US" dirty="0"/>
              <a:t> </a:t>
            </a:r>
            <a:r>
              <a:rPr lang="en-US" dirty="0" err="1"/>
              <a:t>тестови</a:t>
            </a:r>
            <a:r>
              <a:rPr lang="en-US" dirty="0"/>
              <a:t>, </a:t>
            </a:r>
            <a:r>
              <a:rPr lang="en-US" dirty="0" err="1"/>
              <a:t>попуштање</a:t>
            </a:r>
            <a:r>
              <a:rPr lang="en-US" dirty="0"/>
              <a:t> у </a:t>
            </a:r>
            <a:r>
              <a:rPr lang="en-US" dirty="0" err="1"/>
              <a:t>учењу</a:t>
            </a:r>
            <a:r>
              <a:rPr lang="en-US" dirty="0"/>
              <a:t>, </a:t>
            </a:r>
            <a:r>
              <a:rPr lang="en-US" dirty="0" err="1"/>
              <a:t>нови</a:t>
            </a:r>
            <a:r>
              <a:rPr lang="en-US" dirty="0"/>
              <a:t> </a:t>
            </a:r>
            <a:r>
              <a:rPr lang="en-US" dirty="0" err="1"/>
              <a:t>наставници</a:t>
            </a:r>
            <a:r>
              <a:rPr lang="en-US" dirty="0"/>
              <a:t>, </a:t>
            </a:r>
            <a:r>
              <a:rPr lang="en-US" dirty="0" err="1"/>
              <a:t>лоши</a:t>
            </a:r>
            <a:r>
              <a:rPr lang="en-US" dirty="0"/>
              <a:t> </a:t>
            </a:r>
            <a:r>
              <a:rPr lang="en-US" dirty="0" err="1"/>
              <a:t>односи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вршњацима</a:t>
            </a:r>
            <a:r>
              <a:rPr lang="en-US" dirty="0"/>
              <a:t>, </a:t>
            </a:r>
            <a:r>
              <a:rPr lang="en-US" dirty="0" err="1"/>
              <a:t>предмети</a:t>
            </a:r>
            <a:r>
              <a:rPr lang="en-US" dirty="0"/>
              <a:t> и </a:t>
            </a:r>
            <a:r>
              <a:rPr lang="en-US" dirty="0" err="1"/>
              <a:t>настава</a:t>
            </a:r>
            <a:r>
              <a:rPr lang="en-US" dirty="0"/>
              <a:t>, </a:t>
            </a:r>
            <a:r>
              <a:rPr lang="en-US" dirty="0" err="1"/>
              <a:t>потребно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учи</a:t>
            </a:r>
            <a:r>
              <a:rPr lang="en-US" dirty="0"/>
              <a:t>, </a:t>
            </a:r>
            <a:r>
              <a:rPr lang="en-US" dirty="0" err="1"/>
              <a:t>мењање</a:t>
            </a:r>
            <a:r>
              <a:rPr lang="en-US" dirty="0"/>
              <a:t> </a:t>
            </a:r>
            <a:r>
              <a:rPr lang="en-US" dirty="0" err="1"/>
              <a:t>учионица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/>
              <a:t>5-4: </a:t>
            </a:r>
            <a:r>
              <a:rPr lang="en-US" dirty="0" err="1"/>
              <a:t>нови</a:t>
            </a:r>
            <a:r>
              <a:rPr lang="en-US" dirty="0"/>
              <a:t> </a:t>
            </a:r>
            <a:r>
              <a:rPr lang="en-US" dirty="0" err="1"/>
              <a:t>предмети</a:t>
            </a:r>
            <a:r>
              <a:rPr lang="en-US" dirty="0"/>
              <a:t>, </a:t>
            </a:r>
            <a:r>
              <a:rPr lang="en-US" dirty="0" err="1"/>
              <a:t>нови</a:t>
            </a:r>
            <a:r>
              <a:rPr lang="en-US" dirty="0"/>
              <a:t> </a:t>
            </a:r>
            <a:r>
              <a:rPr lang="en-US" dirty="0" err="1"/>
              <a:t>наставници</a:t>
            </a:r>
            <a:r>
              <a:rPr lang="en-US" dirty="0"/>
              <a:t>, </a:t>
            </a:r>
            <a:r>
              <a:rPr lang="en-US" dirty="0" err="1"/>
              <a:t>обимније</a:t>
            </a:r>
            <a:r>
              <a:rPr lang="en-US" dirty="0"/>
              <a:t> и </a:t>
            </a:r>
            <a:r>
              <a:rPr lang="en-US" dirty="0" err="1"/>
              <a:t>захтевније</a:t>
            </a:r>
            <a:r>
              <a:rPr lang="en-US" dirty="0"/>
              <a:t> </a:t>
            </a:r>
            <a:r>
              <a:rPr lang="en-US" dirty="0" err="1"/>
              <a:t>градиво</a:t>
            </a:r>
            <a:r>
              <a:rPr lang="en-US" dirty="0"/>
              <a:t>, </a:t>
            </a:r>
            <a:r>
              <a:rPr lang="en-US" dirty="0" err="1"/>
              <a:t>дружење</a:t>
            </a:r>
            <a:r>
              <a:rPr lang="en-US" dirty="0"/>
              <a:t>, </a:t>
            </a:r>
            <a:r>
              <a:rPr lang="en-US" dirty="0" err="1"/>
              <a:t>нови</a:t>
            </a:r>
            <a:r>
              <a:rPr lang="en-US" dirty="0"/>
              <a:t> </a:t>
            </a:r>
            <a:r>
              <a:rPr lang="en-US" dirty="0" err="1"/>
              <a:t>ученик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en-US" sz="3600" b="1" dirty="0" err="1"/>
              <a:t>На</a:t>
            </a:r>
            <a:r>
              <a:rPr lang="en-US" sz="3600" b="1" dirty="0"/>
              <a:t> </a:t>
            </a:r>
            <a:r>
              <a:rPr lang="en-US" sz="3600" b="1" dirty="0" err="1"/>
              <a:t>које</a:t>
            </a:r>
            <a:r>
              <a:rPr lang="en-US" sz="3600" b="1" dirty="0"/>
              <a:t> </a:t>
            </a:r>
            <a:r>
              <a:rPr lang="en-US" sz="3600" b="1" dirty="0" err="1"/>
              <a:t>тешкоће</a:t>
            </a:r>
            <a:r>
              <a:rPr lang="en-US" sz="3600" b="1" dirty="0"/>
              <a:t> </a:t>
            </a:r>
            <a:r>
              <a:rPr lang="en-US" sz="3600" b="1" dirty="0" err="1"/>
              <a:t>си</a:t>
            </a:r>
            <a:r>
              <a:rPr lang="en-US" sz="3600" b="1" dirty="0"/>
              <a:t> </a:t>
            </a:r>
            <a:r>
              <a:rPr lang="en-US" sz="3600" b="1" dirty="0" err="1"/>
              <a:t>наишао</a:t>
            </a:r>
            <a:r>
              <a:rPr lang="en-US" sz="3600" b="1" dirty="0"/>
              <a:t>/</a:t>
            </a:r>
            <a:r>
              <a:rPr lang="en-US" sz="3600" b="1" dirty="0" err="1"/>
              <a:t>ла</a:t>
            </a:r>
            <a:r>
              <a:rPr lang="en-US" sz="3600" b="1" dirty="0"/>
              <a:t> у </a:t>
            </a:r>
            <a:r>
              <a:rPr lang="en-US" sz="3600" b="1" dirty="0" err="1"/>
              <a:t>петом</a:t>
            </a:r>
            <a:r>
              <a:rPr lang="en-US" sz="3600" b="1" dirty="0"/>
              <a:t> </a:t>
            </a:r>
            <a:r>
              <a:rPr lang="en-US" sz="3600" b="1" dirty="0" err="1"/>
              <a:t>разреду</a:t>
            </a:r>
            <a:r>
              <a:rPr lang="en-US" sz="3600" b="1" dirty="0"/>
              <a:t>?</a:t>
            </a:r>
            <a:br>
              <a:rPr lang="en-US" sz="3600" b="1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84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Колико</a:t>
            </a:r>
            <a:r>
              <a:rPr lang="en-US" sz="2800" dirty="0"/>
              <a:t> </a:t>
            </a:r>
            <a:r>
              <a:rPr lang="en-US" sz="2800" dirty="0" err="1"/>
              <a:t>времена</a:t>
            </a:r>
            <a:r>
              <a:rPr lang="en-US" sz="2800" dirty="0"/>
              <a:t> у </a:t>
            </a:r>
            <a:r>
              <a:rPr lang="en-US" sz="2800" dirty="0" err="1"/>
              <a:t>петом</a:t>
            </a:r>
            <a:r>
              <a:rPr lang="en-US" sz="2800" dirty="0"/>
              <a:t> </a:t>
            </a:r>
            <a:r>
              <a:rPr lang="en-US" sz="2800" dirty="0" err="1"/>
              <a:t>разреду</a:t>
            </a:r>
            <a:r>
              <a:rPr lang="en-US" sz="2800" dirty="0"/>
              <a:t> </a:t>
            </a:r>
            <a:r>
              <a:rPr lang="en-US" sz="2800" dirty="0" err="1"/>
              <a:t>посвећујеш</a:t>
            </a:r>
            <a:r>
              <a:rPr lang="en-US" sz="2800" dirty="0"/>
              <a:t> </a:t>
            </a:r>
            <a:r>
              <a:rPr lang="en-US" sz="2800" dirty="0" err="1"/>
              <a:t>учењу</a:t>
            </a:r>
            <a:r>
              <a:rPr lang="en-US" sz="2800" dirty="0"/>
              <a:t> </a:t>
            </a:r>
            <a:r>
              <a:rPr lang="en-US" sz="2800" dirty="0" err="1"/>
              <a:t>код</a:t>
            </a:r>
            <a:r>
              <a:rPr lang="en-US" sz="2800" dirty="0"/>
              <a:t> </a:t>
            </a:r>
            <a:r>
              <a:rPr lang="en-US" sz="2800" dirty="0" err="1"/>
              <a:t>куће</a:t>
            </a:r>
            <a:r>
              <a:rPr lang="en-US" sz="2800" dirty="0"/>
              <a:t> и </a:t>
            </a:r>
            <a:r>
              <a:rPr lang="en-US" sz="2800" dirty="0" err="1"/>
              <a:t>изради</a:t>
            </a:r>
            <a:r>
              <a:rPr lang="en-US" sz="2800" dirty="0"/>
              <a:t> </a:t>
            </a:r>
            <a:r>
              <a:rPr lang="en-US" sz="2800" dirty="0" err="1"/>
              <a:t>домаћих</a:t>
            </a:r>
            <a:r>
              <a:rPr lang="en-US" sz="2800" dirty="0"/>
              <a:t> </a:t>
            </a:r>
            <a:r>
              <a:rPr lang="en-US" sz="2800" dirty="0" err="1" smtClean="0"/>
              <a:t>задатака</a:t>
            </a:r>
            <a:r>
              <a:rPr lang="sr-Cyrl-RS" sz="2800" dirty="0" smtClean="0"/>
              <a:t> 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57100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556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Да</a:t>
            </a:r>
            <a:r>
              <a:rPr lang="en-US" sz="3200" dirty="0"/>
              <a:t> </a:t>
            </a:r>
            <a:r>
              <a:rPr lang="en-US" sz="3200" dirty="0" err="1"/>
              <a:t>ли</a:t>
            </a:r>
            <a:r>
              <a:rPr lang="en-US" sz="3200" dirty="0"/>
              <a:t> </a:t>
            </a:r>
            <a:r>
              <a:rPr lang="en-US" sz="3200" dirty="0" err="1"/>
              <a:t>ти</a:t>
            </a:r>
            <a:r>
              <a:rPr lang="en-US" sz="3200" dirty="0"/>
              <a:t> </a:t>
            </a:r>
            <a:r>
              <a:rPr lang="en-US" sz="3200" dirty="0" err="1"/>
              <a:t>родитељи</a:t>
            </a:r>
            <a:r>
              <a:rPr lang="en-US" sz="3200" dirty="0"/>
              <a:t> </a:t>
            </a:r>
            <a:r>
              <a:rPr lang="en-US" sz="3200" dirty="0" err="1"/>
              <a:t>помажу</a:t>
            </a:r>
            <a:r>
              <a:rPr lang="en-US" sz="3200" dirty="0"/>
              <a:t> у </a:t>
            </a:r>
            <a:r>
              <a:rPr lang="en-US" sz="3200" dirty="0" err="1"/>
              <a:t>изради</a:t>
            </a:r>
            <a:r>
              <a:rPr lang="en-US" sz="3200" dirty="0"/>
              <a:t> </a:t>
            </a:r>
            <a:r>
              <a:rPr lang="en-US" sz="3200" dirty="0" err="1"/>
              <a:t>домаћих</a:t>
            </a:r>
            <a:r>
              <a:rPr lang="en-US" sz="3200" dirty="0"/>
              <a:t> </a:t>
            </a:r>
            <a:r>
              <a:rPr lang="en-US" sz="3200" dirty="0" err="1" smtClean="0"/>
              <a:t>задатака</a:t>
            </a:r>
            <a:r>
              <a:rPr lang="sr-Cyrl-RS" sz="3200" dirty="0" smtClean="0"/>
              <a:t> ?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15573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182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623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Slipstream</vt:lpstr>
      <vt:lpstr>Pushpin</vt:lpstr>
      <vt:lpstr>Waveform</vt:lpstr>
      <vt:lpstr>Equity</vt:lpstr>
      <vt:lpstr>1_Office Theme</vt:lpstr>
      <vt:lpstr>Aдаптација ученика 5.разреда на предметну наставу</vt:lpstr>
      <vt:lpstr>Slide 2</vt:lpstr>
      <vt:lpstr>Прелазак из четвртог у пети разред доживео/ла сам као велику промену</vt:lpstr>
      <vt:lpstr>Сматрам да сам се добро снашао/ла у петом разреду</vt:lpstr>
      <vt:lpstr>Из четвртог разреда ми највише недостаје ?</vt:lpstr>
      <vt:lpstr>У петом разреду најтеже сам се навикао/ла на</vt:lpstr>
      <vt:lpstr>На које тешкоће си наишао/ла у петом разреду? </vt:lpstr>
      <vt:lpstr>Колико времена у петом разреду посвећујеш учењу код куће и изради домаћих задатака ?</vt:lpstr>
      <vt:lpstr>Да ли ти родитељи помажу у изради домаћих задатака ?</vt:lpstr>
      <vt:lpstr>Да ли си задовољан односима између ученика  у твом одељењу у петом разреду</vt:lpstr>
      <vt:lpstr>Slide 11</vt:lpstr>
      <vt:lpstr>Slide 12</vt:lpstr>
      <vt:lpstr>Slide 13</vt:lpstr>
      <vt:lpstr>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Aдаптација ученика 5.разреда на вишепредметну наставу</dc:title>
  <dc:creator>Skola</dc:creator>
  <cp:lastModifiedBy>PP sluzba</cp:lastModifiedBy>
  <cp:revision>85</cp:revision>
  <dcterms:created xsi:type="dcterms:W3CDTF">2018-01-24T11:16:18Z</dcterms:created>
  <dcterms:modified xsi:type="dcterms:W3CDTF">2018-02-01T09:07:09Z</dcterms:modified>
</cp:coreProperties>
</file>